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85" r:id="rId2"/>
    <p:sldId id="314" r:id="rId3"/>
    <p:sldId id="315" r:id="rId4"/>
    <p:sldId id="316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  <p:sldId id="327" r:id="rId16"/>
    <p:sldId id="328" r:id="rId17"/>
    <p:sldId id="331" r:id="rId18"/>
    <p:sldId id="329" r:id="rId19"/>
    <p:sldId id="330" r:id="rId20"/>
    <p:sldId id="332" r:id="rId21"/>
    <p:sldId id="333" r:id="rId22"/>
    <p:sldId id="334" r:id="rId23"/>
    <p:sldId id="335" r:id="rId24"/>
    <p:sldId id="336" r:id="rId25"/>
    <p:sldId id="337" r:id="rId26"/>
    <p:sldId id="338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8" clrIdx="0">
    <p:extLst>
      <p:ext uri="{19B8F6BF-5375-455C-9EA6-DF929625EA0E}">
        <p15:presenceInfo xmlns:p15="http://schemas.microsoft.com/office/powerpoint/2012/main" userId=" " providerId="None"/>
      </p:ext>
    </p:extLst>
  </p:cmAuthor>
  <p:cmAuthor id="2" name="Thiago Salhab Alves" initials="TSA" lastIdx="3" clrIdx="1">
    <p:extLst>
      <p:ext uri="{19B8F6BF-5375-455C-9EA6-DF929625EA0E}">
        <p15:presenceInfo xmlns:p15="http://schemas.microsoft.com/office/powerpoint/2012/main" userId="S::thiago.alves@anhanguera.com::954d47f5-2771-494b-bd32-60aa4c3b7d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74"/>
    <p:restoredTop sz="92151"/>
  </p:normalViewPr>
  <p:slideViewPr>
    <p:cSldViewPr snapToGrid="0" snapToObjects="1">
      <p:cViewPr varScale="1">
        <p:scale>
          <a:sx n="101" d="100"/>
          <a:sy n="101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9"/>
          <p:cNvSpPr>
            <a:spLocks noGrp="1"/>
          </p:cNvSpPr>
          <p:nvPr>
            <p:ph type="pic" sz="quarter" idx="11"/>
          </p:nvPr>
        </p:nvSpPr>
        <p:spPr>
          <a:xfrm>
            <a:off x="6528050" y="1917585"/>
            <a:ext cx="4825753" cy="3743667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528048" y="5766104"/>
            <a:ext cx="4840053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2994" indent="0" algn="r">
              <a:lnSpc>
                <a:spcPct val="100000"/>
              </a:lnSpc>
              <a:spcBef>
                <a:spcPts val="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1" name="Espaço Reservado para Texto 7"/>
          <p:cNvSpPr>
            <a:spLocks noGrp="1" noChangeAspect="1"/>
          </p:cNvSpPr>
          <p:nvPr>
            <p:ph type="body" sz="quarter" idx="14"/>
          </p:nvPr>
        </p:nvSpPr>
        <p:spPr>
          <a:xfrm>
            <a:off x="1415483" y="1514000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6528050" y="1514000"/>
            <a:ext cx="4825753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/>
              <a:t>Figura X – Título da imagem</a:t>
            </a:r>
          </a:p>
        </p:txBody>
      </p:sp>
      <p:sp>
        <p:nvSpPr>
          <p:cNvPr id="12" name="Retângulo 11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6" name="Retângulo 15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87493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5029671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1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6600057" y="1511346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7" name="Espaço Reservado para Texto 12"/>
          <p:cNvSpPr>
            <a:spLocks noGrp="1"/>
          </p:cNvSpPr>
          <p:nvPr>
            <p:ph type="body" sz="quarter" idx="12" hasCustomPrompt="1"/>
          </p:nvPr>
        </p:nvSpPr>
        <p:spPr>
          <a:xfrm>
            <a:off x="6600057" y="3073714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4" name="Espaço Reservado para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6600057" y="4636082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750"/>
              </a:spcBef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0" name="Retângulo 9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5473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9927431" cy="156316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1" name="Espaço Reservado para Tex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26369" y="3333697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7" name="Espaço Reservado para Texto 12"/>
          <p:cNvSpPr>
            <a:spLocks noGrp="1"/>
          </p:cNvSpPr>
          <p:nvPr>
            <p:ph type="body" sz="quarter" idx="12" hasCustomPrompt="1"/>
          </p:nvPr>
        </p:nvSpPr>
        <p:spPr>
          <a:xfrm>
            <a:off x="6600056" y="3333697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0" name="Espaço Reservado para Texto 12"/>
          <p:cNvSpPr>
            <a:spLocks noGrp="1"/>
          </p:cNvSpPr>
          <p:nvPr>
            <p:ph type="body" sz="quarter" idx="14" hasCustomPrompt="1"/>
          </p:nvPr>
        </p:nvSpPr>
        <p:spPr>
          <a:xfrm>
            <a:off x="1426369" y="4612333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2" name="Espaço Reservado para Texto 12"/>
          <p:cNvSpPr>
            <a:spLocks noGrp="1"/>
          </p:cNvSpPr>
          <p:nvPr>
            <p:ph type="body" sz="quarter" idx="15" hasCustomPrompt="1"/>
          </p:nvPr>
        </p:nvSpPr>
        <p:spPr>
          <a:xfrm>
            <a:off x="6600056" y="4612333"/>
            <a:ext cx="4753744" cy="1025166"/>
          </a:xfr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>
              <a:buNone/>
              <a:defRPr lang="pt-BR" sz="2600" b="1" smtClean="0">
                <a:solidFill>
                  <a:srgbClr val="000000"/>
                </a:solidFill>
              </a:defRPr>
            </a:lvl1pPr>
            <a:lvl2pPr>
              <a:defRPr lang="pt-BR" sz="2400" smtClean="0"/>
            </a:lvl2pPr>
            <a:lvl3pPr>
              <a:defRPr lang="pt-BR" sz="2100" smtClean="0"/>
            </a:lvl3pPr>
            <a:lvl4pPr>
              <a:defRPr lang="pt-BR" sz="1800" smtClean="0"/>
            </a:lvl4pPr>
            <a:lvl5pPr>
              <a:defRPr lang="pt-BR" sz="1800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Texto box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0" y="6621752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Retângulo 13"/>
          <p:cNvSpPr/>
          <p:nvPr userDrawn="1"/>
        </p:nvSpPr>
        <p:spPr>
          <a:xfrm>
            <a:off x="0" y="6470709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Retângulo 14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9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2686726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470777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ço com libr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069" y="3426942"/>
            <a:ext cx="4788931" cy="34418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16" name="Retângulo 15"/>
          <p:cNvSpPr/>
          <p:nvPr userDrawn="1"/>
        </p:nvSpPr>
        <p:spPr>
          <a:xfrm>
            <a:off x="8353869" y="4997810"/>
            <a:ext cx="2887332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350" dirty="0"/>
              <a:t>Área reservada para libras.</a:t>
            </a:r>
          </a:p>
        </p:txBody>
      </p:sp>
    </p:spTree>
    <p:extLst>
      <p:ext uri="{BB962C8B-B14F-4D97-AF65-F5344CB8AC3E}">
        <p14:creationId xmlns:p14="http://schemas.microsoft.com/office/powerpoint/2010/main" val="3660642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9"/>
          <p:cNvSpPr>
            <a:spLocks noGrp="1"/>
          </p:cNvSpPr>
          <p:nvPr>
            <p:ph type="pic" sz="quarter" idx="16"/>
          </p:nvPr>
        </p:nvSpPr>
        <p:spPr>
          <a:xfrm>
            <a:off x="1313058" y="1917585"/>
            <a:ext cx="4825753" cy="3743667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313056" y="5766104"/>
            <a:ext cx="4840053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2994" indent="0" algn="r">
              <a:lnSpc>
                <a:spcPct val="100000"/>
              </a:lnSpc>
              <a:spcBef>
                <a:spcPts val="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7"/>
          </p:nvPr>
        </p:nvSpPr>
        <p:spPr>
          <a:xfrm>
            <a:off x="6528050" y="1514000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6" name="Espaço Reservado para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1313058" y="1514000"/>
            <a:ext cx="4825753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 err="1"/>
              <a:t>FiguraX</a:t>
            </a:r>
            <a:r>
              <a:rPr lang="pt-BR" dirty="0"/>
              <a:t> – Título da imagem</a:t>
            </a:r>
          </a:p>
        </p:txBody>
      </p:sp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81845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Imagem A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69" y="1510552"/>
            <a:ext cx="9941731" cy="1702424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0" name="Espaço Reservado para Imagem 9"/>
          <p:cNvSpPr>
            <a:spLocks noGrp="1"/>
          </p:cNvSpPr>
          <p:nvPr>
            <p:ph type="pic" sz="quarter" idx="11"/>
          </p:nvPr>
        </p:nvSpPr>
        <p:spPr>
          <a:xfrm>
            <a:off x="1426369" y="3761401"/>
            <a:ext cx="9941731" cy="1976745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/>
            </a:lvl1pPr>
          </a:lstStyle>
          <a:p>
            <a:endParaRPr lang="pt-BR" dirty="0"/>
          </a:p>
        </p:txBody>
      </p:sp>
      <p:sp>
        <p:nvSpPr>
          <p:cNvPr id="12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426369" y="5837705"/>
            <a:ext cx="9941731" cy="410863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indent="-243796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Fonte da imagem / ID da imagem</a:t>
            </a:r>
          </a:p>
        </p:txBody>
      </p:sp>
      <p:sp>
        <p:nvSpPr>
          <p:cNvPr id="15" name="Espaço Reservado para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1426369" y="3356585"/>
            <a:ext cx="9941731" cy="403582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43796" marR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pt-BR" sz="1800" b="1" baseline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marR="0" lvl="0" indent="-243796" algn="ctr" defTabSz="685783" rtl="0" eaLnBrk="1" fontAlgn="auto" latinLnBrk="0" hangingPunct="1">
              <a:lnSpc>
                <a:spcPct val="113000"/>
              </a:lnSpc>
              <a:spcBef>
                <a:spcPts val="10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dirty="0"/>
              <a:t>Figura X – Título da imagem</a:t>
            </a:r>
          </a:p>
        </p:txBody>
      </p:sp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3" name="Retângulo 12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Retângulo 13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8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B72BE9B6-FDC5-4241-9BD4-0D8A4E31A5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9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022315" y="1775064"/>
            <a:ext cx="4725816" cy="4136845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217436" y="1734213"/>
            <a:ext cx="4725816" cy="4129759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B32DA44-49F0-E24F-BCF9-87F822A42F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64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Box Desta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910208" y="1510552"/>
            <a:ext cx="4741639" cy="415069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096002" y="1517662"/>
            <a:ext cx="4741639" cy="4143586"/>
          </a:xfrm>
          <a:solidFill>
            <a:schemeClr val="bg1">
              <a:lumMod val="75000"/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97582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Destaqu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838203" y="1712167"/>
            <a:ext cx="4741639" cy="4150696"/>
          </a:xfrm>
          <a:solidFill>
            <a:schemeClr val="bg1">
              <a:lumMod val="75000"/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14" name="Espaço Reservado para Texto 7"/>
          <p:cNvSpPr>
            <a:spLocks noGrp="1" noChangeAspect="1"/>
          </p:cNvSpPr>
          <p:nvPr>
            <p:ph type="body" sz="quarter" idx="11"/>
          </p:nvPr>
        </p:nvSpPr>
        <p:spPr>
          <a:xfrm>
            <a:off x="6023995" y="1719277"/>
            <a:ext cx="4741639" cy="4143586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00685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5"/>
            <a:ext cx="9927431" cy="4510737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8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E46A203-F5C0-1245-8E4B-39AA5132B4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93280" y="277215"/>
            <a:ext cx="27559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11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Referê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1" name="Retângulo 10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1426371" y="1510552"/>
            <a:ext cx="9927431" cy="4155038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426371" y="5665590"/>
            <a:ext cx="9927431" cy="504056"/>
          </a:xfrm>
        </p:spPr>
        <p:txBody>
          <a:bodyPr vert="horz" lIns="91440" tIns="45720" rIns="91440" bIns="45720" rtlCol="0">
            <a:noAutofit/>
          </a:bodyPr>
          <a:lstStyle>
            <a:lvl1pPr marL="0" indent="0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Referência do texto</a:t>
            </a:r>
          </a:p>
        </p:txBody>
      </p:sp>
      <p:sp>
        <p:nvSpPr>
          <p:cNvPr id="12" name="Retângulo 11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4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178969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 userDrawn="1"/>
        </p:nvSpPr>
        <p:spPr>
          <a:xfrm>
            <a:off x="0" y="6621101"/>
            <a:ext cx="12192000" cy="238058"/>
          </a:xfrm>
          <a:prstGeom prst="rect">
            <a:avLst/>
          </a:prstGeom>
          <a:solidFill>
            <a:srgbClr val="6CC1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2" name="Retângulo 11"/>
          <p:cNvSpPr/>
          <p:nvPr userDrawn="1"/>
        </p:nvSpPr>
        <p:spPr>
          <a:xfrm>
            <a:off x="0" y="6470058"/>
            <a:ext cx="12192000" cy="100453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9" name="Espaço Reservado para Texto 7"/>
          <p:cNvSpPr>
            <a:spLocks noGrp="1" noChangeAspect="1"/>
          </p:cNvSpPr>
          <p:nvPr>
            <p:ph type="body" sz="quarter" idx="10"/>
          </p:nvPr>
        </p:nvSpPr>
        <p:spPr>
          <a:xfrm>
            <a:off x="838202" y="1454473"/>
            <a:ext cx="9927431" cy="1198368"/>
          </a:xfr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>
              <a:lnSpc>
                <a:spcPct val="113000"/>
              </a:lnSpc>
              <a:spcBef>
                <a:spcPts val="1050"/>
              </a:spcBef>
              <a:buNone/>
              <a:defRPr lang="pt-BR" sz="2600" dirty="0" smtClean="0">
                <a:solidFill>
                  <a:srgbClr val="000000"/>
                </a:solidFill>
              </a:defRPr>
            </a:lvl1pPr>
            <a:lvl2pPr marL="487592" indent="0">
              <a:buNone/>
              <a:defRPr lang="pt-BR" sz="2100" dirty="0" smtClean="0"/>
            </a:lvl2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endParaRPr lang="pt-BR" dirty="0"/>
          </a:p>
        </p:txBody>
      </p:sp>
      <p:sp>
        <p:nvSpPr>
          <p:cNvPr id="6" name="Espaço Reservado para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1611319" y="5691734"/>
            <a:ext cx="9152756" cy="574368"/>
          </a:xfrm>
        </p:spPr>
        <p:txBody>
          <a:bodyPr vert="horz" lIns="91440" tIns="45720" rIns="91440" bIns="45720" rtlCol="0">
            <a:noAutofit/>
          </a:bodyPr>
          <a:lstStyle>
            <a:lvl1pPr marL="0" indent="0" algn="r">
              <a:lnSpc>
                <a:spcPct val="113000"/>
              </a:lnSpc>
              <a:spcBef>
                <a:spcPts val="1050"/>
              </a:spcBef>
              <a:buNone/>
              <a:defRPr lang="pt-BR" sz="1400" baseline="0" smtClean="0">
                <a:solidFill>
                  <a:srgbClr val="000000"/>
                </a:solidFill>
              </a:defRPr>
            </a:lvl1pPr>
            <a:lvl2pPr>
              <a:defRPr lang="pt-BR" sz="2100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</a:lstStyle>
          <a:p>
            <a:pPr marL="243796" lvl="0" indent="-243796">
              <a:lnSpc>
                <a:spcPct val="113000"/>
              </a:lnSpc>
              <a:spcBef>
                <a:spcPts val="1050"/>
              </a:spcBef>
            </a:pPr>
            <a:r>
              <a:rPr lang="pt-BR" dirty="0"/>
              <a:t>Referência da citação</a:t>
            </a:r>
          </a:p>
        </p:txBody>
      </p:sp>
      <p:sp>
        <p:nvSpPr>
          <p:cNvPr id="10" name="Espaço Reservado para Texto 2"/>
          <p:cNvSpPr>
            <a:spLocks noGrp="1"/>
          </p:cNvSpPr>
          <p:nvPr>
            <p:ph type="body" sz="quarter" idx="14" hasCustomPrompt="1"/>
          </p:nvPr>
        </p:nvSpPr>
        <p:spPr>
          <a:xfrm>
            <a:off x="1611319" y="2703439"/>
            <a:ext cx="9152756" cy="2915443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pt-BR" dirty="0"/>
              <a:t>Clique para inserir citação.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3" y="514909"/>
            <a:ext cx="833839" cy="590071"/>
          </a:xfrm>
          <a:prstGeom prst="rect">
            <a:avLst/>
          </a:prstGeom>
          <a:solidFill>
            <a:srgbClr val="313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rgbClr val="313F5C"/>
                </a:solidFill>
                <a:latin typeface="+mn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79149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4BEED-8A68-4722-9E32-77B5A92D9FCF}" type="datetimeFigureOut">
              <a:rPr lang="pt-BR" smtClean="0"/>
              <a:t>21/10/2019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9AD03-B9AA-4AC4-8737-AAAAC545CE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47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D89335E-A121-8842-85AC-B83750E5CF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35869" y="1447052"/>
            <a:ext cx="9941731" cy="1702424"/>
          </a:xfrm>
        </p:spPr>
        <p:txBody>
          <a:bodyPr/>
          <a:lstStyle/>
          <a:p>
            <a:pPr algn="ctr"/>
            <a:r>
              <a:rPr lang="pt-BR" sz="5400" dirty="0"/>
              <a:t>PHP e Formulários Web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1D7575F-7300-F345-9C32-8CED948BD2B9}"/>
              </a:ext>
            </a:extLst>
          </p:cNvPr>
          <p:cNvSpPr txBox="1"/>
          <p:nvPr/>
        </p:nvSpPr>
        <p:spPr>
          <a:xfrm>
            <a:off x="3526929" y="3708525"/>
            <a:ext cx="5359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Prof. Thiago </a:t>
            </a:r>
            <a:r>
              <a:rPr lang="pt-BR" sz="4000" dirty="0" err="1"/>
              <a:t>Salhab</a:t>
            </a:r>
            <a:r>
              <a:rPr lang="pt-BR" sz="4000" dirty="0"/>
              <a:t> Alves</a:t>
            </a:r>
          </a:p>
        </p:txBody>
      </p:sp>
    </p:spTree>
    <p:extLst>
      <p:ext uri="{BB962C8B-B14F-4D97-AF65-F5344CB8AC3E}">
        <p14:creationId xmlns:p14="http://schemas.microsoft.com/office/powerpoint/2010/main" val="2776732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06EECCC-CEFB-1C46-9CA7-175B571202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INPUT</a:t>
            </a:r>
          </a:p>
          <a:p>
            <a:r>
              <a:rPr lang="pt-BR" dirty="0"/>
              <a:t>É o mais utilizado, pois define a maioria dos tipos de campos que precisamos num </a:t>
            </a:r>
            <a:r>
              <a:rPr lang="pt-BR" dirty="0" err="1"/>
              <a:t>formulário</a:t>
            </a:r>
            <a:r>
              <a:rPr lang="pt-BR" dirty="0"/>
              <a:t> (texto, senha, </a:t>
            </a:r>
            <a:r>
              <a:rPr lang="pt-BR" dirty="0" err="1"/>
              <a:t>checkbox</a:t>
            </a:r>
            <a:r>
              <a:rPr lang="pt-BR" dirty="0"/>
              <a:t> etc.). Sua sintaxe </a:t>
            </a:r>
            <a:r>
              <a:rPr lang="pt-BR" dirty="0" err="1"/>
              <a:t>básica</a:t>
            </a:r>
            <a:r>
              <a:rPr lang="pt-BR" dirty="0"/>
              <a:t> é:</a:t>
            </a:r>
            <a:endParaRPr lang="pt-BR" b="1" dirty="0"/>
          </a:p>
          <a:p>
            <a:r>
              <a:rPr lang="pt-BR" b="1" dirty="0"/>
              <a:t>&lt;INPUT TYPE="tipo" NAME="nome" VALUE="valor inicial" SIZE="tamanho" MAXLENGTH="</a:t>
            </a:r>
            <a:r>
              <a:rPr lang="pt-BR" b="1" dirty="0" err="1"/>
              <a:t>Máximo</a:t>
            </a:r>
            <a:r>
              <a:rPr lang="pt-BR" b="1" dirty="0"/>
              <a:t> de caractere" CHECKED&gt;</a:t>
            </a:r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045B8DD-AAFB-2945-96B0-1B57824A0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43076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49D18D5-1450-E049-81E4-2412CEBC2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D15D958-506A-F549-80B3-A0129D54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58" y="1627844"/>
            <a:ext cx="11358161" cy="397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60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3C8759B-7F87-6845-AB4A-83CB7FB6B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39" y="327805"/>
            <a:ext cx="10515600" cy="961341"/>
          </a:xfrm>
        </p:spPr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 descr="Uma imagem contendo captura de tela&#10;&#10;&#10;&#10;Descrição gerada automaticamente">
            <a:extLst>
              <a:ext uri="{FF2B5EF4-FFF2-40B4-BE49-F238E27FC236}">
                <a16:creationId xmlns:a16="http://schemas.microsoft.com/office/drawing/2014/main" id="{1D067769-8E67-D349-9CF5-F8D21851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83" y="1093020"/>
            <a:ext cx="11037712" cy="543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700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38BD76F-179B-A245-B83F-3BBA452518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SELECT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Utilizamos SELECT para criar uma lista de </a:t>
            </a:r>
            <a:r>
              <a:rPr lang="pt-BR" dirty="0" err="1"/>
              <a:t>opções</a:t>
            </a:r>
            <a:r>
              <a:rPr lang="pt-BR" dirty="0"/>
              <a:t> para o </a:t>
            </a:r>
            <a:r>
              <a:rPr lang="pt-BR" dirty="0" err="1"/>
              <a:t>usuário</a:t>
            </a:r>
            <a:r>
              <a:rPr lang="pt-BR" dirty="0"/>
              <a:t>. Sua sintaxe </a:t>
            </a:r>
            <a:r>
              <a:rPr lang="pt-BR" dirty="0" err="1"/>
              <a:t>básica</a:t>
            </a:r>
            <a:r>
              <a:rPr lang="pt-BR" dirty="0"/>
              <a:t> é:</a:t>
            </a:r>
            <a:endParaRPr lang="en" b="1" dirty="0"/>
          </a:p>
          <a:p>
            <a:r>
              <a:rPr lang="en" b="1" dirty="0"/>
              <a:t>&lt;SELECT NAME="</a:t>
            </a:r>
            <a:r>
              <a:rPr lang="en" b="1" dirty="0" err="1"/>
              <a:t>nome</a:t>
            </a:r>
            <a:r>
              <a:rPr lang="en" b="1" dirty="0"/>
              <a:t>" SIZE="</a:t>
            </a:r>
            <a:r>
              <a:rPr lang="en" b="1" dirty="0" err="1"/>
              <a:t>tamanho</a:t>
            </a:r>
            <a:r>
              <a:rPr lang="en" b="1" dirty="0"/>
              <a:t>" MULTIPLE&gt; &lt;OPTION VALUE="Valor" SELECTED&gt;</a:t>
            </a:r>
            <a:r>
              <a:rPr lang="en" b="1" dirty="0" err="1"/>
              <a:t>Texto</a:t>
            </a:r>
            <a:r>
              <a:rPr lang="en" b="1" dirty="0"/>
              <a:t>&lt;/OPTION&gt; ...</a:t>
            </a:r>
          </a:p>
          <a:p>
            <a:r>
              <a:rPr lang="en" b="1" dirty="0"/>
              <a:t>&lt;/SELECT&gt;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98DC067-DE2F-604C-94E0-52C55910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1768597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6C0F334-7166-E046-83E5-D554EB1F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BC7D523-165E-4047-9ED7-8855E9DDD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6320"/>
            <a:ext cx="12192000" cy="396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53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9BE9E92-F5F4-A747-B10B-66627CA025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TEXTAREA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Esse tipo define um campo </a:t>
            </a:r>
            <a:r>
              <a:rPr lang="pt-BR" dirty="0" err="1"/>
              <a:t>memo</a:t>
            </a:r>
            <a:r>
              <a:rPr lang="pt-BR" dirty="0"/>
              <a:t>, ou seja, uma caixa de </a:t>
            </a:r>
            <a:r>
              <a:rPr lang="pt-BR" dirty="0" err="1"/>
              <a:t>múltiplas</a:t>
            </a:r>
            <a:r>
              <a:rPr lang="pt-BR" dirty="0"/>
              <a:t> linhas para </a:t>
            </a:r>
            <a:r>
              <a:rPr lang="pt-BR" dirty="0" err="1"/>
              <a:t>digitação</a:t>
            </a:r>
            <a:r>
              <a:rPr lang="pt-BR" dirty="0"/>
              <a:t> de textos extensos.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Sua sintaxe </a:t>
            </a:r>
            <a:r>
              <a:rPr lang="pt-BR" dirty="0" err="1"/>
              <a:t>básica</a:t>
            </a:r>
            <a:r>
              <a:rPr lang="pt-BR" dirty="0"/>
              <a:t> é:</a:t>
            </a:r>
          </a:p>
          <a:p>
            <a:r>
              <a:rPr lang="pt-BR" dirty="0"/>
              <a:t>&lt;TEXTAREA NAME="Nome" ROWS="Linhas" COLS="Colunas"&gt; Texto </a:t>
            </a:r>
            <a:r>
              <a:rPr lang="pt-BR" dirty="0" err="1"/>
              <a:t>Padrão</a:t>
            </a:r>
            <a:r>
              <a:rPr lang="pt-BR" dirty="0"/>
              <a:t>, se </a:t>
            </a:r>
            <a:r>
              <a:rPr lang="pt-BR" dirty="0" err="1"/>
              <a:t>aplicável</a:t>
            </a:r>
            <a:endParaRPr lang="pt-BR" dirty="0"/>
          </a:p>
          <a:p>
            <a:r>
              <a:rPr lang="pt-BR" dirty="0"/>
              <a:t>&lt;/TEXTAREA&gt;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b="1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8830FEB-721D-914E-B556-EEE624A3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460882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90B51EC6-16F6-4B4C-B709-204F25D9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D8636C8-EF4C-8D41-A4A9-5AFE356C3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085850"/>
            <a:ext cx="121158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03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DD838E-186C-7442-868C-DADC4C4DC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55233BC-F604-C746-A3D3-BBED88CCE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939" y="1061356"/>
            <a:ext cx="6019800" cy="52314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4033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BE63E04-86FA-8B4B-BEA4-EE0C1B2AFE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Criação de Formulários Dinâmicos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PHP entra em dois pontos na </a:t>
            </a:r>
            <a:r>
              <a:rPr lang="pt-BR" dirty="0" err="1"/>
              <a:t>administração</a:t>
            </a:r>
            <a:r>
              <a:rPr lang="pt-BR" dirty="0"/>
              <a:t> de </a:t>
            </a:r>
            <a:r>
              <a:rPr lang="pt-BR" dirty="0" err="1"/>
              <a:t>formulários</a:t>
            </a:r>
            <a:r>
              <a:rPr lang="pt-BR" dirty="0"/>
              <a:t> web.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Primeiramente na </a:t>
            </a:r>
            <a:r>
              <a:rPr lang="pt-BR" dirty="0" err="1"/>
              <a:t>geração</a:t>
            </a:r>
            <a:r>
              <a:rPr lang="pt-BR" dirty="0"/>
              <a:t> do </a:t>
            </a:r>
            <a:r>
              <a:rPr lang="pt-BR" dirty="0" err="1"/>
              <a:t>próprio</a:t>
            </a:r>
            <a:r>
              <a:rPr lang="pt-BR" dirty="0"/>
              <a:t> </a:t>
            </a:r>
            <a:r>
              <a:rPr lang="pt-BR" dirty="0" err="1"/>
              <a:t>formulário</a:t>
            </a:r>
            <a:r>
              <a:rPr lang="pt-BR" dirty="0"/>
              <a:t>, pois algumas tarefas podem ser automatizadas pelo PHP, tais como </a:t>
            </a:r>
            <a:r>
              <a:rPr lang="pt-BR" dirty="0" err="1"/>
              <a:t>criação</a:t>
            </a:r>
            <a:r>
              <a:rPr lang="pt-BR" dirty="0"/>
              <a:t> da lista de estados, preenchimento do </a:t>
            </a:r>
            <a:r>
              <a:rPr lang="pt-BR" dirty="0" err="1"/>
              <a:t>formulário</a:t>
            </a:r>
            <a:r>
              <a:rPr lang="pt-BR" dirty="0"/>
              <a:t> com os dados de um </a:t>
            </a:r>
            <a:r>
              <a:rPr lang="pt-BR" dirty="0" err="1"/>
              <a:t>usuário</a:t>
            </a:r>
            <a:r>
              <a:rPr lang="pt-BR" dirty="0"/>
              <a:t> existente (</a:t>
            </a:r>
            <a:r>
              <a:rPr lang="pt-BR" dirty="0" err="1"/>
              <a:t>alteração</a:t>
            </a:r>
            <a:r>
              <a:rPr lang="pt-BR" dirty="0"/>
              <a:t> do cadastro) etc. 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E6B0A5F-6443-0043-8A6A-0DE6C5BCF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315906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0097EF7-53D5-624D-88FF-DF8A23D183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 o PHP entra </a:t>
            </a:r>
            <a:r>
              <a:rPr lang="pt-BR" dirty="0" err="1"/>
              <a:t>também</a:t>
            </a:r>
            <a:r>
              <a:rPr lang="pt-BR" dirty="0"/>
              <a:t> na outra ponta da </a:t>
            </a:r>
            <a:r>
              <a:rPr lang="pt-BR" dirty="0" err="1"/>
              <a:t>administração</a:t>
            </a:r>
            <a:r>
              <a:rPr lang="pt-BR" dirty="0"/>
              <a:t> de </a:t>
            </a:r>
            <a:r>
              <a:rPr lang="pt-BR" dirty="0" err="1"/>
              <a:t>formulários</a:t>
            </a:r>
            <a:r>
              <a:rPr lang="pt-BR" dirty="0"/>
              <a:t>, que é a </a:t>
            </a:r>
            <a:r>
              <a:rPr lang="pt-BR" dirty="0" err="1"/>
              <a:t>validação</a:t>
            </a:r>
            <a:r>
              <a:rPr lang="pt-BR" dirty="0"/>
              <a:t> dos dados informados e o tratamento deles, por exemplo, a </a:t>
            </a:r>
            <a:r>
              <a:rPr lang="pt-BR" dirty="0" err="1"/>
              <a:t>gravação</a:t>
            </a:r>
            <a:r>
              <a:rPr lang="pt-BR" dirty="0"/>
              <a:t> em um banco de dados ou </a:t>
            </a:r>
            <a:r>
              <a:rPr lang="pt-BR" dirty="0" err="1"/>
              <a:t>então</a:t>
            </a:r>
            <a:r>
              <a:rPr lang="pt-BR" dirty="0"/>
              <a:t> se o </a:t>
            </a:r>
            <a:r>
              <a:rPr lang="pt-BR" dirty="0" err="1"/>
              <a:t>formulário</a:t>
            </a:r>
            <a:r>
              <a:rPr lang="pt-BR" dirty="0"/>
              <a:t> for de busca, a </a:t>
            </a:r>
            <a:r>
              <a:rPr lang="pt-BR" dirty="0" err="1"/>
              <a:t>execução</a:t>
            </a:r>
            <a:r>
              <a:rPr lang="pt-BR" dirty="0"/>
              <a:t> da consulta.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116466D-E381-8842-BD54-C937A094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291918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5D1C9AC-941C-E848-AE97-FC4F5C965E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Um dos pilares do PHP é a sua </a:t>
            </a:r>
            <a:r>
              <a:rPr lang="pt-BR" dirty="0" err="1"/>
              <a:t>integração</a:t>
            </a:r>
            <a:r>
              <a:rPr lang="pt-BR" dirty="0"/>
              <a:t> </a:t>
            </a:r>
            <a:r>
              <a:rPr lang="pt-BR" dirty="0" err="1"/>
              <a:t>fácil</a:t>
            </a:r>
            <a:r>
              <a:rPr lang="pt-BR" dirty="0"/>
              <a:t> e simples com HTML, possibilitando que websites </a:t>
            </a:r>
            <a:r>
              <a:rPr lang="pt-BR" dirty="0" err="1"/>
              <a:t>dinâmicos</a:t>
            </a:r>
            <a:r>
              <a:rPr lang="pt-BR" dirty="0"/>
              <a:t> sejam </a:t>
            </a:r>
            <a:r>
              <a:rPr lang="pt-BR" dirty="0" err="1"/>
              <a:t>construídos</a:t>
            </a:r>
            <a:r>
              <a:rPr lang="pt-BR" dirty="0"/>
              <a:t> muito rapidamente.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 uma das </a:t>
            </a:r>
            <a:r>
              <a:rPr lang="pt-BR" dirty="0" err="1"/>
              <a:t>características</a:t>
            </a:r>
            <a:r>
              <a:rPr lang="pt-BR" dirty="0"/>
              <a:t> de um website </a:t>
            </a:r>
            <a:r>
              <a:rPr lang="pt-BR" dirty="0" err="1"/>
              <a:t>dinâmico</a:t>
            </a:r>
            <a:r>
              <a:rPr lang="pt-BR" dirty="0"/>
              <a:t> é a </a:t>
            </a:r>
            <a:r>
              <a:rPr lang="pt-BR" dirty="0" err="1"/>
              <a:t>interação</a:t>
            </a:r>
            <a:r>
              <a:rPr lang="pt-BR" dirty="0"/>
              <a:t> com seus </a:t>
            </a:r>
            <a:r>
              <a:rPr lang="pt-BR" dirty="0" err="1"/>
              <a:t>usuários</a:t>
            </a:r>
            <a:r>
              <a:rPr lang="pt-BR" dirty="0"/>
              <a:t>, seja por meio de cadastros, buscas, cesta de compras etc.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3BA9E19-282A-7243-AB79-5B18712ED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1579134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325EFB0-4B6C-794A-B408-CCE006E907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Vamos alterar o exemplo anterior e trocar a parte </a:t>
            </a:r>
            <a:r>
              <a:rPr lang="pt-BR" dirty="0" err="1"/>
              <a:t>estática</a:t>
            </a:r>
            <a:r>
              <a:rPr lang="pt-BR" dirty="0"/>
              <a:t> do &lt;SELECT&gt; para uma </a:t>
            </a:r>
            <a:r>
              <a:rPr lang="pt-BR" dirty="0" err="1"/>
              <a:t>função</a:t>
            </a:r>
            <a:r>
              <a:rPr lang="pt-BR" dirty="0"/>
              <a:t> do PHP, </a:t>
            </a:r>
            <a:r>
              <a:rPr lang="pt-BR" dirty="0" err="1"/>
              <a:t>além</a:t>
            </a:r>
            <a:r>
              <a:rPr lang="pt-BR" dirty="0"/>
              <a:t> disso vamos informar a data atual no </a:t>
            </a:r>
            <a:r>
              <a:rPr lang="pt-BR" dirty="0" err="1"/>
              <a:t>cabeçalho</a:t>
            </a:r>
            <a:r>
              <a:rPr lang="pt-BR" dirty="0"/>
              <a:t> da </a:t>
            </a:r>
            <a:r>
              <a:rPr lang="pt-BR" dirty="0" err="1"/>
              <a:t>página</a:t>
            </a:r>
            <a:r>
              <a:rPr lang="pt-BR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programa é bem simples e na vida real teremos outros desafios, tais como ler as </a:t>
            </a:r>
            <a:r>
              <a:rPr lang="pt-BR" dirty="0" err="1"/>
              <a:t>informações</a:t>
            </a:r>
            <a:r>
              <a:rPr lang="pt-BR" dirty="0"/>
              <a:t> em um banco de dados, </a:t>
            </a:r>
            <a:r>
              <a:rPr lang="pt-BR" dirty="0" err="1"/>
              <a:t>além</a:t>
            </a:r>
            <a:r>
              <a:rPr lang="pt-BR" dirty="0"/>
              <a:t> de tratarmos um maior </a:t>
            </a:r>
            <a:r>
              <a:rPr lang="pt-BR" dirty="0" err="1"/>
              <a:t>número</a:t>
            </a:r>
            <a:r>
              <a:rPr lang="pt-BR" dirty="0"/>
              <a:t> de campos. </a:t>
            </a:r>
            <a:r>
              <a:rPr lang="pt-BR" dirty="0" err="1"/>
              <a:t>Também</a:t>
            </a:r>
            <a:r>
              <a:rPr lang="pt-BR" dirty="0"/>
              <a:t> devemos utilizar um pouco de </a:t>
            </a:r>
            <a:r>
              <a:rPr lang="pt-BR" dirty="0" err="1"/>
              <a:t>programação</a:t>
            </a:r>
            <a:r>
              <a:rPr lang="pt-BR" dirty="0"/>
              <a:t> do lado cliente para </a:t>
            </a:r>
            <a:r>
              <a:rPr lang="pt-BR" dirty="0" err="1"/>
              <a:t>execução</a:t>
            </a:r>
            <a:r>
              <a:rPr lang="pt-BR" dirty="0"/>
              <a:t> no </a:t>
            </a:r>
            <a:r>
              <a:rPr lang="pt-BR" dirty="0" err="1"/>
              <a:t>próprio</a:t>
            </a:r>
            <a:r>
              <a:rPr lang="pt-BR" dirty="0"/>
              <a:t> browser.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6188F45-B8CE-FB48-9A07-496E585CE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905741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0B44C8D-F3C3-EF42-B7AE-63F8AA30E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 primeiro passo é criar uma </a:t>
            </a:r>
            <a:r>
              <a:rPr lang="pt-BR" dirty="0" err="1"/>
              <a:t>função</a:t>
            </a:r>
            <a:r>
              <a:rPr lang="pt-BR" dirty="0"/>
              <a:t> que retorna a lista de estados em um campo do tipo SELECT.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Vamos inserir essa </a:t>
            </a:r>
            <a:r>
              <a:rPr lang="pt-BR" dirty="0" err="1"/>
              <a:t>função</a:t>
            </a:r>
            <a:r>
              <a:rPr lang="pt-BR" dirty="0"/>
              <a:t> no exemplo de </a:t>
            </a:r>
            <a:r>
              <a:rPr lang="pt-BR" dirty="0" err="1"/>
              <a:t>formulário</a:t>
            </a:r>
            <a:r>
              <a:rPr lang="pt-BR" dirty="0"/>
              <a:t> web, acrescentando ainda a </a:t>
            </a:r>
            <a:r>
              <a:rPr lang="pt-BR" dirty="0" err="1"/>
              <a:t>exibição</a:t>
            </a:r>
            <a:r>
              <a:rPr lang="pt-BR" dirty="0"/>
              <a:t> da data atual.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Ver programa form2.php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142ABC2-278E-364B-B801-15A8B13BF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360190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807F282-23BF-364D-A190-57E6976ABA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Tratamento dos Dados Recebidos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Uma vez que os dados sejam enviados, precisamos de um programa para tratá-</a:t>
            </a:r>
            <a:r>
              <a:rPr lang="pt-BR" dirty="0" err="1"/>
              <a:t>los</a:t>
            </a:r>
            <a:r>
              <a:rPr lang="pt-BR" dirty="0"/>
              <a:t> e dar continuidade ao processo.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Como tarefa inicial podemos validar os dados enviados, por exemplo, conferindo se a senha está correta, ou se faltou alguma </a:t>
            </a:r>
            <a:r>
              <a:rPr lang="pt-BR" dirty="0" err="1"/>
              <a:t>informação</a:t>
            </a:r>
            <a:r>
              <a:rPr lang="pt-BR" dirty="0"/>
              <a:t>, e exibir o resultado para o </a:t>
            </a:r>
            <a:r>
              <a:rPr lang="pt-BR" dirty="0" err="1"/>
              <a:t>usuário</a:t>
            </a:r>
            <a:r>
              <a:rPr lang="pt-BR" dirty="0"/>
              <a:t> (os campos digitados e uma lista dos erros encontrados).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5C00039-A215-6B4F-88BE-D2A315BA9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1310260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11BC687-95E1-BE47-84EC-7DA46E0D05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 </a:t>
            </a:r>
            <a:r>
              <a:rPr lang="pt-BR" dirty="0" err="1"/>
              <a:t>validação</a:t>
            </a:r>
            <a:r>
              <a:rPr lang="pt-BR" dirty="0"/>
              <a:t> da senha é simples. Precisamos apenas comparar os dois campos enviados. Quanto à </a:t>
            </a:r>
            <a:r>
              <a:rPr lang="pt-BR" dirty="0" err="1"/>
              <a:t>verificação</a:t>
            </a:r>
            <a:r>
              <a:rPr lang="pt-BR" dirty="0"/>
              <a:t> podemos avaliar o tamanho dos campos ou </a:t>
            </a:r>
            <a:r>
              <a:rPr lang="pt-BR" dirty="0" err="1"/>
              <a:t>então</a:t>
            </a:r>
            <a:r>
              <a:rPr lang="pt-BR" dirty="0"/>
              <a:t> se eles </a:t>
            </a:r>
            <a:r>
              <a:rPr lang="pt-BR" dirty="0" err="1"/>
              <a:t>estão</a:t>
            </a:r>
            <a:r>
              <a:rPr lang="pt-BR" dirty="0"/>
              <a:t> vazios.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Os dados enviados ao servidor </a:t>
            </a:r>
            <a:r>
              <a:rPr lang="pt-BR" dirty="0" err="1"/>
              <a:t>serão</a:t>
            </a:r>
            <a:r>
              <a:rPr lang="pt-BR" dirty="0"/>
              <a:t> transformados pelo PHP em elementos de um </a:t>
            </a:r>
            <a:r>
              <a:rPr lang="pt-BR" dirty="0" err="1"/>
              <a:t>array</a:t>
            </a:r>
            <a:r>
              <a:rPr lang="pt-BR" dirty="0"/>
              <a:t> associativo $_POST (pois o </a:t>
            </a:r>
            <a:r>
              <a:rPr lang="pt-BR" dirty="0" err="1"/>
              <a:t>método</a:t>
            </a:r>
            <a:r>
              <a:rPr lang="pt-BR" dirty="0"/>
              <a:t> de envio do </a:t>
            </a:r>
            <a:r>
              <a:rPr lang="pt-BR" dirty="0" err="1"/>
              <a:t>formulário</a:t>
            </a:r>
            <a:r>
              <a:rPr lang="pt-BR" dirty="0"/>
              <a:t> é POST. Se </a:t>
            </a:r>
            <a:r>
              <a:rPr lang="pt-BR" dirty="0" err="1"/>
              <a:t>tivéssemos</a:t>
            </a:r>
            <a:r>
              <a:rPr lang="pt-BR" dirty="0"/>
              <a:t> optado por METHOD=GET, </a:t>
            </a:r>
            <a:r>
              <a:rPr lang="pt-BR" dirty="0" err="1"/>
              <a:t>teríamos</a:t>
            </a:r>
            <a:r>
              <a:rPr lang="pt-BR" dirty="0"/>
              <a:t> os dados em $_GET), cujas chaves </a:t>
            </a:r>
            <a:r>
              <a:rPr lang="pt-BR" dirty="0" err="1"/>
              <a:t>serão</a:t>
            </a:r>
            <a:r>
              <a:rPr lang="pt-BR" dirty="0"/>
              <a:t> os nomes dos campos no </a:t>
            </a:r>
            <a:r>
              <a:rPr lang="pt-BR" dirty="0" err="1"/>
              <a:t>formulário</a:t>
            </a:r>
            <a:r>
              <a:rPr lang="pt-BR" dirty="0"/>
              <a:t>. 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DEA9F59-5ED1-404F-8551-81586440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159420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E8E8AD2-3FE6-564F-8820-E123AE3080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Desta forma teremos $_POST["USR_NOME"], $_POST["USR_ENDER"] etc., e opcionalmente, caso o </a:t>
            </a:r>
            <a:r>
              <a:rPr lang="pt-BR" dirty="0" err="1"/>
              <a:t>parâmetro</a:t>
            </a:r>
            <a:r>
              <a:rPr lang="pt-BR" dirty="0"/>
              <a:t> </a:t>
            </a:r>
            <a:r>
              <a:rPr lang="pt-BR" dirty="0" err="1"/>
              <a:t>register_globals</a:t>
            </a:r>
            <a:r>
              <a:rPr lang="pt-BR" dirty="0"/>
              <a:t> esteja ativado (</a:t>
            </a:r>
            <a:r>
              <a:rPr lang="pt-BR" dirty="0" err="1"/>
              <a:t>on</a:t>
            </a:r>
            <a:r>
              <a:rPr lang="pt-BR" dirty="0"/>
              <a:t>), </a:t>
            </a:r>
            <a:r>
              <a:rPr lang="pt-BR" dirty="0" err="1"/>
              <a:t>serão</a:t>
            </a:r>
            <a:r>
              <a:rPr lang="pt-BR" dirty="0"/>
              <a:t> criadas </a:t>
            </a:r>
            <a:r>
              <a:rPr lang="pt-BR" dirty="0" err="1"/>
              <a:t>também</a:t>
            </a:r>
            <a:r>
              <a:rPr lang="pt-BR" dirty="0"/>
              <a:t> </a:t>
            </a:r>
            <a:r>
              <a:rPr lang="pt-BR" dirty="0" err="1"/>
              <a:t>variáveis</a:t>
            </a:r>
            <a:r>
              <a:rPr lang="pt-BR" dirty="0"/>
              <a:t> com os mesmos nomes dos campos do </a:t>
            </a:r>
            <a:r>
              <a:rPr lang="pt-BR" dirty="0" err="1"/>
              <a:t>formulário</a:t>
            </a:r>
            <a:r>
              <a:rPr lang="pt-BR" dirty="0"/>
              <a:t>, isto é, no nosso exemplo $USR_NOME, $USR_ENDER, $USR_BAIRRO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Ver programa </a:t>
            </a:r>
            <a:r>
              <a:rPr lang="pt-BR" dirty="0" err="1"/>
              <a:t>cadastra_usuário.php</a:t>
            </a: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8A90778-342B-1A47-8714-C3EE418C2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437069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151120B-7AFE-9F4B-90C0-FB990AD25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Temos alguns comandos novos no programa de </a:t>
            </a:r>
            <a:r>
              <a:rPr lang="pt-BR" dirty="0" err="1"/>
              <a:t>validação</a:t>
            </a:r>
            <a:r>
              <a:rPr lang="pt-BR" dirty="0"/>
              <a:t>. </a:t>
            </a:r>
          </a:p>
          <a:p>
            <a:r>
              <a:rPr lang="pt-BR" dirty="0" err="1"/>
              <a:t>São</a:t>
            </a:r>
            <a:r>
              <a:rPr lang="pt-BR" dirty="0"/>
              <a:t> eles: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substr:retorna</a:t>
            </a:r>
            <a:r>
              <a:rPr lang="pt-BR" dirty="0"/>
              <a:t> uma parte da </a:t>
            </a:r>
            <a:r>
              <a:rPr lang="pt-BR" dirty="0" err="1"/>
              <a:t>string</a:t>
            </a:r>
            <a:r>
              <a:rPr lang="pt-BR" dirty="0"/>
              <a:t> informada.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ufirst:retorna</a:t>
            </a:r>
            <a:r>
              <a:rPr lang="pt-BR" dirty="0"/>
              <a:t> a </a:t>
            </a:r>
            <a:r>
              <a:rPr lang="pt-BR" dirty="0" err="1"/>
              <a:t>string</a:t>
            </a:r>
            <a:r>
              <a:rPr lang="pt-BR" dirty="0"/>
              <a:t> informada como primeiro caractere </a:t>
            </a:r>
            <a:r>
              <a:rPr lang="pt-BR" dirty="0" err="1"/>
              <a:t>maiúsculo</a:t>
            </a:r>
            <a:r>
              <a:rPr lang="pt-BR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strtolower:retorna</a:t>
            </a:r>
            <a:r>
              <a:rPr lang="pt-BR" dirty="0"/>
              <a:t> a </a:t>
            </a:r>
            <a:r>
              <a:rPr lang="pt-BR" dirty="0" err="1"/>
              <a:t>string</a:t>
            </a:r>
            <a:r>
              <a:rPr lang="pt-BR" dirty="0"/>
              <a:t> informada com todos os caracteres </a:t>
            </a:r>
            <a:r>
              <a:rPr lang="pt-BR" dirty="0" err="1"/>
              <a:t>minúsculos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6E3D414-28AA-2842-910E-53B2AC51B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2070011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1230803-2520-8740-945D-CE2D59012C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2008" y="1173631"/>
            <a:ext cx="9927431" cy="4510737"/>
          </a:xfrm>
        </p:spPr>
        <p:txBody>
          <a:bodyPr/>
          <a:lstStyle/>
          <a:p>
            <a:r>
              <a:rPr lang="pt-BR" dirty="0"/>
              <a:t>Atividade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Crie um formulário conforme a imagem abaixo. Crie o arquivo </a:t>
            </a:r>
            <a:r>
              <a:rPr lang="pt-BR" dirty="0" err="1"/>
              <a:t>formulário.php</a:t>
            </a:r>
            <a:r>
              <a:rPr lang="pt-BR" dirty="0"/>
              <a:t> (Interface) e </a:t>
            </a:r>
            <a:r>
              <a:rPr lang="pt-BR" dirty="0" err="1"/>
              <a:t>cadastro.php</a:t>
            </a:r>
            <a:r>
              <a:rPr lang="pt-BR" dirty="0"/>
              <a:t>  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6C22A5F-84FD-954A-B0F5-4AC1DC00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462DA97-562F-EB47-828C-8B82D4011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539" y="2836274"/>
            <a:ext cx="6680200" cy="35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754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49024F6-69E4-3F49-B2F3-F655849F17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Esse tipo de </a:t>
            </a:r>
            <a:r>
              <a:rPr lang="pt-BR" dirty="0" err="1"/>
              <a:t>interação</a:t>
            </a:r>
            <a:r>
              <a:rPr lang="pt-BR" dirty="0"/>
              <a:t> </a:t>
            </a:r>
            <a:r>
              <a:rPr lang="pt-BR" dirty="0" err="1"/>
              <a:t>so</a:t>
            </a:r>
            <a:r>
              <a:rPr lang="pt-BR" dirty="0"/>
              <a:t>́ é </a:t>
            </a:r>
            <a:r>
              <a:rPr lang="pt-BR" dirty="0" err="1"/>
              <a:t>possível</a:t>
            </a:r>
            <a:r>
              <a:rPr lang="pt-BR" dirty="0"/>
              <a:t> com o uso de </a:t>
            </a:r>
            <a:r>
              <a:rPr lang="pt-BR" dirty="0" err="1"/>
              <a:t>formulários</a:t>
            </a:r>
            <a:r>
              <a:rPr lang="pt-BR" dirty="0"/>
              <a:t>, sejam simples como uma busca </a:t>
            </a:r>
            <a:r>
              <a:rPr lang="pt-BR" dirty="0" err="1"/>
              <a:t>rápida</a:t>
            </a:r>
            <a:r>
              <a:rPr lang="pt-BR" dirty="0"/>
              <a:t>, em que pedimos somente uma </a:t>
            </a:r>
            <a:r>
              <a:rPr lang="pt-BR" dirty="0" err="1"/>
              <a:t>sequência</a:t>
            </a:r>
            <a:r>
              <a:rPr lang="pt-BR" dirty="0"/>
              <a:t> de caracteres, sejam </a:t>
            </a:r>
            <a:r>
              <a:rPr lang="pt-BR" dirty="0" err="1"/>
              <a:t>formulários</a:t>
            </a:r>
            <a:r>
              <a:rPr lang="pt-BR" dirty="0"/>
              <a:t> altamente complexos, com uma ou mais </a:t>
            </a:r>
            <a:r>
              <a:rPr lang="pt-BR" dirty="0" err="1"/>
              <a:t>páginas</a:t>
            </a:r>
            <a:r>
              <a:rPr lang="pt-BR" dirty="0"/>
              <a:t>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EB86411-C82B-BB40-82EC-C5C40D57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109342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D7F97C9-FC49-EB47-987F-84960F0D46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b="1" dirty="0"/>
              <a:t>Formulários Web</a:t>
            </a: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Definimos como </a:t>
            </a:r>
            <a:r>
              <a:rPr lang="pt-BR" dirty="0" err="1"/>
              <a:t>formulário</a:t>
            </a:r>
            <a:r>
              <a:rPr lang="pt-BR" dirty="0"/>
              <a:t> web uma </a:t>
            </a:r>
            <a:r>
              <a:rPr lang="pt-BR" dirty="0" err="1"/>
              <a:t>página</a:t>
            </a:r>
            <a:r>
              <a:rPr lang="pt-BR" dirty="0"/>
              <a:t> ou parte dela que contenha caixas de entrada de dados, seja por </a:t>
            </a:r>
            <a:r>
              <a:rPr lang="pt-BR" dirty="0" err="1"/>
              <a:t>digitação</a:t>
            </a:r>
            <a:r>
              <a:rPr lang="pt-BR" dirty="0"/>
              <a:t>, escolha de </a:t>
            </a:r>
            <a:r>
              <a:rPr lang="pt-BR" dirty="0" err="1"/>
              <a:t>opções</a:t>
            </a:r>
            <a:r>
              <a:rPr lang="pt-BR" dirty="0"/>
              <a:t>, </a:t>
            </a:r>
            <a:r>
              <a:rPr lang="pt-BR" dirty="0" err="1"/>
              <a:t>seleção</a:t>
            </a:r>
            <a:r>
              <a:rPr lang="pt-BR" dirty="0"/>
              <a:t> de uma lista </a:t>
            </a:r>
            <a:r>
              <a:rPr lang="pt-BR" dirty="0" err="1"/>
              <a:t>prévia</a:t>
            </a:r>
            <a:r>
              <a:rPr lang="pt-BR" dirty="0"/>
              <a:t> de valores, carregamento de arquivos, devidamente delimitados pelos marcadores (</a:t>
            </a:r>
            <a:r>
              <a:rPr lang="pt-BR" dirty="0" err="1"/>
              <a:t>tags</a:t>
            </a:r>
            <a:r>
              <a:rPr lang="pt-BR" dirty="0"/>
              <a:t>) &lt;FORM&gt; e &lt;/FORM&gt;.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3D0DC15-2A1F-1947-964D-3596EEF0A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931697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DE46BDA-869C-4841-A823-2376E12408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Deve-se informar no marcador &lt;FORM&gt; o nome do script que irá processar o </a:t>
            </a:r>
            <a:r>
              <a:rPr lang="pt-BR" dirty="0" err="1"/>
              <a:t>formulário</a:t>
            </a:r>
            <a:r>
              <a:rPr lang="pt-BR" dirty="0"/>
              <a:t>, por exemplo </a:t>
            </a:r>
            <a:r>
              <a:rPr lang="pt-BR" dirty="0" err="1"/>
              <a:t>cadastro_usuario.php</a:t>
            </a:r>
            <a:r>
              <a:rPr lang="pt-BR" dirty="0"/>
              <a:t>. A sintaxe </a:t>
            </a:r>
            <a:r>
              <a:rPr lang="pt-BR" dirty="0" err="1"/>
              <a:t>básica</a:t>
            </a:r>
            <a:r>
              <a:rPr lang="pt-BR" dirty="0"/>
              <a:t> de &lt;FORM&gt; é:</a:t>
            </a:r>
          </a:p>
          <a:p>
            <a:r>
              <a:rPr lang="pt-BR" dirty="0"/>
              <a:t>&lt;FORM NAME="</a:t>
            </a:r>
            <a:r>
              <a:rPr lang="pt-BR" dirty="0" err="1"/>
              <a:t>nome_form</a:t>
            </a:r>
            <a:r>
              <a:rPr lang="pt-BR" dirty="0"/>
              <a:t>" ACTION="</a:t>
            </a:r>
            <a:r>
              <a:rPr lang="pt-BR" dirty="0" err="1"/>
              <a:t>script_processamento</a:t>
            </a:r>
            <a:r>
              <a:rPr lang="pt-BR" dirty="0"/>
              <a:t>" METHOD="</a:t>
            </a:r>
            <a:r>
              <a:rPr lang="pt-BR" dirty="0" err="1"/>
              <a:t>Método_envio</a:t>
            </a:r>
            <a:r>
              <a:rPr lang="pt-BR" dirty="0"/>
              <a:t>" ENCTYPE="</a:t>
            </a:r>
            <a:r>
              <a:rPr lang="pt-BR" dirty="0" err="1"/>
              <a:t>Tipo_Form</a:t>
            </a:r>
            <a:r>
              <a:rPr lang="pt-BR" dirty="0"/>
              <a:t>"&gt;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ABB4365-E651-6442-A32D-7C0CFBD0D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3727038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9CABA04-CFAE-D243-8C16-810D0AE9C3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Sendo: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NAME: nome do </a:t>
            </a:r>
            <a:r>
              <a:rPr lang="pt-BR" dirty="0" err="1"/>
              <a:t>formulário</a:t>
            </a:r>
            <a:r>
              <a:rPr lang="pt-BR" dirty="0"/>
              <a:t> para </a:t>
            </a:r>
            <a:r>
              <a:rPr lang="pt-BR" dirty="0" err="1"/>
              <a:t>referência</a:t>
            </a:r>
            <a:r>
              <a:rPr lang="pt-BR" dirty="0"/>
              <a:t> em </a:t>
            </a:r>
            <a:r>
              <a:rPr lang="pt-BR" dirty="0" err="1"/>
              <a:t>funções</a:t>
            </a:r>
            <a:r>
              <a:rPr lang="pt-BR" dirty="0"/>
              <a:t> </a:t>
            </a:r>
            <a:r>
              <a:rPr lang="pt-BR" dirty="0" err="1"/>
              <a:t>javascript</a:t>
            </a:r>
            <a:r>
              <a:rPr lang="pt-BR" dirty="0"/>
              <a:t> , por exemplo.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ACTION: programa que é </a:t>
            </a:r>
            <a:r>
              <a:rPr lang="pt-BR" dirty="0" err="1"/>
              <a:t>responsável</a:t>
            </a:r>
            <a:r>
              <a:rPr lang="pt-BR" dirty="0"/>
              <a:t> pelo tratamento dos dados informados pelo </a:t>
            </a:r>
            <a:r>
              <a:rPr lang="pt-BR" dirty="0" err="1"/>
              <a:t>usuário</a:t>
            </a:r>
            <a:r>
              <a:rPr lang="pt-BR" dirty="0"/>
              <a:t> (</a:t>
            </a:r>
            <a:r>
              <a:rPr lang="pt-BR" dirty="0" err="1"/>
              <a:t>cadastro_usuario.php</a:t>
            </a:r>
            <a:r>
              <a:rPr lang="pt-BR" dirty="0"/>
              <a:t>, por exemplo).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METHOD: </a:t>
            </a:r>
            <a:r>
              <a:rPr lang="pt-BR" dirty="0" err="1"/>
              <a:t>método</a:t>
            </a:r>
            <a:r>
              <a:rPr lang="pt-BR" dirty="0"/>
              <a:t> de envio dos dados para o servidor HTTP. Os valores </a:t>
            </a:r>
            <a:r>
              <a:rPr lang="pt-BR" dirty="0" err="1"/>
              <a:t>possíveis</a:t>
            </a:r>
            <a:r>
              <a:rPr lang="pt-BR" dirty="0"/>
              <a:t> </a:t>
            </a:r>
            <a:r>
              <a:rPr lang="pt-BR" dirty="0" err="1"/>
              <a:t>são</a:t>
            </a:r>
            <a:r>
              <a:rPr lang="pt-BR" dirty="0"/>
              <a:t> POST (recomendado) e GET.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763EF34-CD3D-3F4B-AE06-02C8676C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2926418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BE3B1D2-C1AC-394E-8969-75EA13E8B8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ENCTYPE: define o formato com o qual os dados </a:t>
            </a:r>
            <a:r>
              <a:rPr lang="pt-BR" dirty="0" err="1"/>
              <a:t>serão</a:t>
            </a:r>
            <a:r>
              <a:rPr lang="pt-BR" dirty="0"/>
              <a:t> enviados ao servidor </a:t>
            </a:r>
            <a:r>
              <a:rPr lang="pt-BR" dirty="0" err="1"/>
              <a:t>http</a:t>
            </a:r>
            <a:r>
              <a:rPr lang="pt-BR" dirty="0"/>
              <a:t>, sendo </a:t>
            </a:r>
            <a:r>
              <a:rPr lang="pt-BR" dirty="0" err="1"/>
              <a:t>válido</a:t>
            </a:r>
            <a:r>
              <a:rPr lang="pt-BR" dirty="0"/>
              <a:t> apenas para METHOD igual a POST. Esse atributo é geralmente utilizado quando é </a:t>
            </a:r>
            <a:r>
              <a:rPr lang="pt-BR" dirty="0" err="1"/>
              <a:t>necessário</a:t>
            </a:r>
            <a:r>
              <a:rPr lang="pt-BR" dirty="0"/>
              <a:t> o envio de arquivos (é </a:t>
            </a:r>
            <a:r>
              <a:rPr lang="pt-BR" dirty="0" err="1"/>
              <a:t>obrigatório</a:t>
            </a:r>
            <a:r>
              <a:rPr lang="pt-BR" dirty="0"/>
              <a:t> nesta </a:t>
            </a:r>
            <a:r>
              <a:rPr lang="pt-BR" dirty="0" err="1"/>
              <a:t>situação</a:t>
            </a:r>
            <a:r>
              <a:rPr lang="pt-BR" dirty="0"/>
              <a:t>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2978E07-9616-0D49-A6AE-1C0052E7B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806389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4B958B-53E2-AF44-BE34-8E028912F2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 </a:t>
            </a:r>
            <a:r>
              <a:rPr lang="pt-BR" dirty="0" err="1"/>
              <a:t>diferença</a:t>
            </a:r>
            <a:r>
              <a:rPr lang="pt-BR" dirty="0"/>
              <a:t> entre GET e POST está basicamente na capacidade de envio de dados, uma vez que GET é limitado a cerca de 2KB de dados e POST </a:t>
            </a:r>
            <a:r>
              <a:rPr lang="pt-BR" dirty="0" err="1"/>
              <a:t>não</a:t>
            </a:r>
            <a:r>
              <a:rPr lang="pt-BR" dirty="0"/>
              <a:t> possui limite.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Outra </a:t>
            </a:r>
            <a:r>
              <a:rPr lang="pt-BR" dirty="0" err="1"/>
              <a:t>diferença</a:t>
            </a:r>
            <a:r>
              <a:rPr lang="pt-BR" dirty="0"/>
              <a:t> está na forma de envio. GET envia os dados anexados ao nome do script informado em ACTION (utiliza-se para isso o </a:t>
            </a:r>
            <a:r>
              <a:rPr lang="pt-BR" dirty="0" err="1"/>
              <a:t>símbolo</a:t>
            </a:r>
            <a:r>
              <a:rPr lang="pt-BR" dirty="0"/>
              <a:t>? </a:t>
            </a:r>
            <a:r>
              <a:rPr lang="pt-BR" dirty="0" err="1"/>
              <a:t>após</a:t>
            </a:r>
            <a:r>
              <a:rPr lang="pt-BR" dirty="0"/>
              <a:t> o nome do script, seguido da </a:t>
            </a:r>
            <a:r>
              <a:rPr lang="pt-BR" dirty="0" err="1"/>
              <a:t>relação</a:t>
            </a:r>
            <a:r>
              <a:rPr lang="pt-BR" dirty="0"/>
              <a:t> de campos e seus respectivos valores separados por &amp;).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Ja</a:t>
            </a:r>
            <a:r>
              <a:rPr lang="pt-BR" dirty="0"/>
              <a:t>́ no </a:t>
            </a:r>
            <a:r>
              <a:rPr lang="pt-BR" dirty="0" err="1"/>
              <a:t>método</a:t>
            </a:r>
            <a:r>
              <a:rPr lang="pt-BR" dirty="0"/>
              <a:t> POST os dados </a:t>
            </a:r>
            <a:r>
              <a:rPr lang="pt-BR" dirty="0" err="1"/>
              <a:t>são</a:t>
            </a:r>
            <a:r>
              <a:rPr lang="pt-BR" dirty="0"/>
              <a:t> enviados no corpo da mensagem que </a:t>
            </a:r>
            <a:r>
              <a:rPr lang="pt-BR" dirty="0" err="1"/>
              <a:t>sera</a:t>
            </a:r>
            <a:r>
              <a:rPr lang="pt-BR" dirty="0"/>
              <a:t>́ enviada ao servidor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7DA6213-B6A1-5841-8E64-E7C4E3AE1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2053769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68C790F-E022-104A-A265-9E738A2B01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 </a:t>
            </a:r>
            <a:r>
              <a:rPr lang="pt-BR" dirty="0" err="1"/>
              <a:t>recomendação</a:t>
            </a:r>
            <a:r>
              <a:rPr lang="pt-BR" dirty="0"/>
              <a:t> para escolha do </a:t>
            </a:r>
            <a:r>
              <a:rPr lang="pt-BR" dirty="0" err="1"/>
              <a:t>método</a:t>
            </a:r>
            <a:r>
              <a:rPr lang="pt-BR" dirty="0"/>
              <a:t> é simples. Utilize via de regra POST e somente em </a:t>
            </a:r>
            <a:r>
              <a:rPr lang="pt-BR" dirty="0" err="1"/>
              <a:t>situações</a:t>
            </a:r>
            <a:r>
              <a:rPr lang="pt-BR" dirty="0"/>
              <a:t> em que os dados enviados sejam de poucos bytes e </a:t>
            </a:r>
            <a:r>
              <a:rPr lang="pt-BR" dirty="0" err="1"/>
              <a:t>não</a:t>
            </a:r>
            <a:r>
              <a:rPr lang="pt-BR" dirty="0"/>
              <a:t> causem nenhum problema de </a:t>
            </a:r>
            <a:r>
              <a:rPr lang="pt-BR" dirty="0" err="1"/>
              <a:t>segurança</a:t>
            </a:r>
            <a:r>
              <a:rPr lang="pt-BR" dirty="0"/>
              <a:t> (por exemplo, o envio de </a:t>
            </a:r>
            <a:r>
              <a:rPr lang="pt-BR" dirty="0" err="1"/>
              <a:t>login</a:t>
            </a:r>
            <a:r>
              <a:rPr lang="pt-BR" dirty="0"/>
              <a:t> e senha) opte por GET.</a:t>
            </a:r>
          </a:p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03250AF-6121-A14B-85E0-464F49F0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PHP e Formulários Web</a:t>
            </a:r>
          </a:p>
        </p:txBody>
      </p:sp>
    </p:spTree>
    <p:extLst>
      <p:ext uri="{BB962C8B-B14F-4D97-AF65-F5344CB8AC3E}">
        <p14:creationId xmlns:p14="http://schemas.microsoft.com/office/powerpoint/2010/main" val="972749977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4121</TotalTime>
  <Words>1320</Words>
  <Application>Microsoft Macintosh PowerPoint</Application>
  <PresentationFormat>Widescreen</PresentationFormat>
  <Paragraphs>78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1_Tema do Office</vt:lpstr>
      <vt:lpstr>Apresentação do PowerPoint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  <vt:lpstr>PHP e Formulários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Salhab Alves</dc:creator>
  <cp:lastModifiedBy>Thiago Salhab Alves</cp:lastModifiedBy>
  <cp:revision>117</cp:revision>
  <dcterms:created xsi:type="dcterms:W3CDTF">2019-06-26T14:54:25Z</dcterms:created>
  <dcterms:modified xsi:type="dcterms:W3CDTF">2019-10-21T17:53:31Z</dcterms:modified>
</cp:coreProperties>
</file>

<file path=docProps/thumbnail.jpeg>
</file>